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261" r:id="rId4"/>
    <p:sldId id="306" r:id="rId5"/>
    <p:sldId id="260" r:id="rId6"/>
    <p:sldId id="263" r:id="rId7"/>
    <p:sldId id="259" r:id="rId8"/>
    <p:sldId id="307" r:id="rId9"/>
    <p:sldId id="309" r:id="rId10"/>
    <p:sldId id="308" r:id="rId11"/>
    <p:sldId id="269" r:id="rId12"/>
    <p:sldId id="265" r:id="rId13"/>
    <p:sldId id="266" r:id="rId14"/>
    <p:sldId id="277" r:id="rId15"/>
    <p:sldId id="268" r:id="rId16"/>
    <p:sldId id="310" r:id="rId17"/>
    <p:sldId id="264" r:id="rId18"/>
  </p:sldIdLst>
  <p:sldSz cx="9144000" cy="5143500" type="screen16x9"/>
  <p:notesSz cx="6858000" cy="9144000"/>
  <p:embeddedFontLst>
    <p:embeddedFont>
      <p:font typeface="Darker Grotesque" pitchFamily="2" charset="0"/>
      <p:regular r:id="rId20"/>
      <p:bold r:id="rId21"/>
    </p:embeddedFont>
    <p:embeddedFont>
      <p:font typeface="Nunito Light" panose="020F0302020204030204" pitchFamily="34" charset="0"/>
      <p:regular r:id="rId22"/>
      <p:italic r:id="rId23"/>
    </p:embeddedFont>
    <p:embeddedFont>
      <p:font typeface="Poppins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CA426-8D6A-E446-B742-A80E072BABA2}" v="605" dt="2023-03-14T06:14:55.847"/>
    <p1510:client id="{1B9F72A5-1DE2-4A88-B408-241917911C0E}" v="16" dt="2023-03-14T09:26:05.809"/>
    <p1510:client id="{CE7DB3A6-6A32-2B39-007D-285B2287F3ED}" v="2" dt="2023-03-14T03:26:32.879"/>
  </p1510:revLst>
</p1510:revInfo>
</file>

<file path=ppt/tableStyles.xml><?xml version="1.0" encoding="utf-8"?>
<a:tblStyleLst xmlns:a="http://schemas.openxmlformats.org/drawingml/2006/main" def="{676C9EEF-2300-42F0-88CA-B5DE097962F1}">
  <a:tblStyle styleId="{676C9EEF-2300-42F0-88CA-B5DE097962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607"/>
  </p:normalViewPr>
  <p:slideViewPr>
    <p:cSldViewPr snapToGrid="0" showGuides="1">
      <p:cViewPr varScale="1">
        <p:scale>
          <a:sx n="141" d="100"/>
          <a:sy n="141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-23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3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afeabfd2_3_6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afeabfd2_3_6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3ebd6ce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73ebd6ce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afeabfd2_3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afeabfd2_3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650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59c38029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59c38029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9c38029a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9c38029a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7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3ebd6ce5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3ebd6ce5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afeabfd2_3_9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afeabfd2_3_9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2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3150" y="1462050"/>
            <a:ext cx="6917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7745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17745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58139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58139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47594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/>
          </p:nvPr>
        </p:nvSpPr>
        <p:spPr>
          <a:xfrm>
            <a:off x="17745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8"/>
          </p:nvPr>
        </p:nvSpPr>
        <p:spPr>
          <a:xfrm>
            <a:off x="17745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13"/>
          </p:nvPr>
        </p:nvSpPr>
        <p:spPr>
          <a:xfrm>
            <a:off x="58139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4"/>
          </p:nvPr>
        </p:nvSpPr>
        <p:spPr>
          <a:xfrm>
            <a:off x="58139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5" hasCustomPrompt="1"/>
          </p:nvPr>
        </p:nvSpPr>
        <p:spPr>
          <a:xfrm>
            <a:off x="47594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8950" y="3138713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20000" y="1539775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5897825" y="1671138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hasCustomPrompt="1"/>
          </p:nvPr>
        </p:nvSpPr>
        <p:spPr>
          <a:xfrm>
            <a:off x="1079125" y="1604988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2"/>
          </p:nvPr>
        </p:nvSpPr>
        <p:spPr>
          <a:xfrm>
            <a:off x="5897825" y="2874787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3" hasCustomPrompt="1"/>
          </p:nvPr>
        </p:nvSpPr>
        <p:spPr>
          <a:xfrm>
            <a:off x="1079125" y="2808637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6466960" y="9668595"/>
            <a:ext cx="162078" cy="12580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1"/>
                </a:moveTo>
                <a:cubicBezTo>
                  <a:pt x="0" y="1"/>
                  <a:pt x="3" y="964"/>
                  <a:pt x="622" y="964"/>
                </a:cubicBezTo>
                <a:cubicBezTo>
                  <a:pt x="1241" y="964"/>
                  <a:pt x="1241" y="1"/>
                  <a:pt x="622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5904910" y="10409684"/>
            <a:ext cx="162339" cy="125147"/>
          </a:xfrm>
          <a:custGeom>
            <a:avLst/>
            <a:gdLst/>
            <a:ahLst/>
            <a:cxnLst/>
            <a:rect l="l" t="t" r="r" b="b"/>
            <a:pathLst>
              <a:path w="1244" h="959" extrusionOk="0">
                <a:moveTo>
                  <a:pt x="622" y="0"/>
                </a:moveTo>
                <a:cubicBezTo>
                  <a:pt x="1" y="0"/>
                  <a:pt x="1" y="959"/>
                  <a:pt x="622" y="959"/>
                </a:cubicBezTo>
                <a:cubicBezTo>
                  <a:pt x="1242" y="959"/>
                  <a:pt x="1244" y="0"/>
                  <a:pt x="622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5939752" y="8929073"/>
            <a:ext cx="93045" cy="72035"/>
          </a:xfrm>
          <a:custGeom>
            <a:avLst/>
            <a:gdLst/>
            <a:ahLst/>
            <a:cxnLst/>
            <a:rect l="l" t="t" r="r" b="b"/>
            <a:pathLst>
              <a:path w="713" h="552" extrusionOk="0">
                <a:moveTo>
                  <a:pt x="355" y="0"/>
                </a:moveTo>
                <a:cubicBezTo>
                  <a:pt x="1" y="0"/>
                  <a:pt x="1" y="552"/>
                  <a:pt x="355" y="552"/>
                </a:cubicBezTo>
                <a:cubicBezTo>
                  <a:pt x="712" y="552"/>
                  <a:pt x="712" y="0"/>
                  <a:pt x="355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5823088" y="9602042"/>
            <a:ext cx="150072" cy="134673"/>
          </a:xfrm>
          <a:custGeom>
            <a:avLst/>
            <a:gdLst/>
            <a:ahLst/>
            <a:cxnLst/>
            <a:rect l="l" t="t" r="r" b="b"/>
            <a:pathLst>
              <a:path w="1150" h="1032" extrusionOk="0">
                <a:moveTo>
                  <a:pt x="660" y="1"/>
                </a:moveTo>
                <a:cubicBezTo>
                  <a:pt x="602" y="1"/>
                  <a:pt x="547" y="20"/>
                  <a:pt x="503" y="55"/>
                </a:cubicBezTo>
                <a:lnTo>
                  <a:pt x="503" y="55"/>
                </a:lnTo>
                <a:cubicBezTo>
                  <a:pt x="370" y="81"/>
                  <a:pt x="243" y="161"/>
                  <a:pt x="183" y="277"/>
                </a:cubicBezTo>
                <a:lnTo>
                  <a:pt x="183" y="277"/>
                </a:lnTo>
                <a:cubicBezTo>
                  <a:pt x="191" y="269"/>
                  <a:pt x="201" y="260"/>
                  <a:pt x="214" y="250"/>
                </a:cubicBezTo>
                <a:lnTo>
                  <a:pt x="214" y="250"/>
                </a:lnTo>
                <a:lnTo>
                  <a:pt x="211" y="255"/>
                </a:lnTo>
                <a:lnTo>
                  <a:pt x="211" y="255"/>
                </a:lnTo>
                <a:cubicBezTo>
                  <a:pt x="201" y="262"/>
                  <a:pt x="192" y="270"/>
                  <a:pt x="183" y="279"/>
                </a:cubicBezTo>
                <a:lnTo>
                  <a:pt x="183" y="279"/>
                </a:lnTo>
                <a:cubicBezTo>
                  <a:pt x="183" y="278"/>
                  <a:pt x="183" y="278"/>
                  <a:pt x="183" y="277"/>
                </a:cubicBezTo>
                <a:lnTo>
                  <a:pt x="183" y="277"/>
                </a:lnTo>
                <a:cubicBezTo>
                  <a:pt x="182" y="279"/>
                  <a:pt x="180" y="281"/>
                  <a:pt x="178" y="283"/>
                </a:cubicBezTo>
                <a:lnTo>
                  <a:pt x="178" y="283"/>
                </a:lnTo>
                <a:cubicBezTo>
                  <a:pt x="180" y="281"/>
                  <a:pt x="181" y="280"/>
                  <a:pt x="183" y="279"/>
                </a:cubicBezTo>
                <a:lnTo>
                  <a:pt x="183" y="279"/>
                </a:lnTo>
                <a:cubicBezTo>
                  <a:pt x="182" y="279"/>
                  <a:pt x="182" y="280"/>
                  <a:pt x="182" y="281"/>
                </a:cubicBezTo>
                <a:cubicBezTo>
                  <a:pt x="172" y="301"/>
                  <a:pt x="165" y="309"/>
                  <a:pt x="163" y="309"/>
                </a:cubicBezTo>
                <a:cubicBezTo>
                  <a:pt x="161" y="309"/>
                  <a:pt x="165" y="298"/>
                  <a:pt x="178" y="283"/>
                </a:cubicBezTo>
                <a:lnTo>
                  <a:pt x="178" y="283"/>
                </a:lnTo>
                <a:cubicBezTo>
                  <a:pt x="64" y="391"/>
                  <a:pt x="0" y="558"/>
                  <a:pt x="50" y="716"/>
                </a:cubicBezTo>
                <a:cubicBezTo>
                  <a:pt x="107" y="902"/>
                  <a:pt x="276" y="1029"/>
                  <a:pt x="468" y="1031"/>
                </a:cubicBezTo>
                <a:cubicBezTo>
                  <a:pt x="597" y="1031"/>
                  <a:pt x="724" y="999"/>
                  <a:pt x="836" y="933"/>
                </a:cubicBezTo>
                <a:cubicBezTo>
                  <a:pt x="1102" y="788"/>
                  <a:pt x="1150" y="405"/>
                  <a:pt x="940" y="193"/>
                </a:cubicBezTo>
                <a:lnTo>
                  <a:pt x="940" y="193"/>
                </a:lnTo>
                <a:cubicBezTo>
                  <a:pt x="885" y="100"/>
                  <a:pt x="809" y="21"/>
                  <a:pt x="694" y="3"/>
                </a:cubicBezTo>
                <a:cubicBezTo>
                  <a:pt x="682" y="2"/>
                  <a:pt x="671" y="1"/>
                  <a:pt x="660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6518115" y="8993538"/>
            <a:ext cx="218453" cy="212711"/>
          </a:xfrm>
          <a:custGeom>
            <a:avLst/>
            <a:gdLst/>
            <a:ahLst/>
            <a:cxnLst/>
            <a:rect l="l" t="t" r="r" b="b"/>
            <a:pathLst>
              <a:path w="1674" h="1630" extrusionOk="0">
                <a:moveTo>
                  <a:pt x="216" y="585"/>
                </a:moveTo>
                <a:cubicBezTo>
                  <a:pt x="213" y="594"/>
                  <a:pt x="209" y="603"/>
                  <a:pt x="206" y="612"/>
                </a:cubicBezTo>
                <a:lnTo>
                  <a:pt x="206" y="612"/>
                </a:lnTo>
                <a:cubicBezTo>
                  <a:pt x="205" y="609"/>
                  <a:pt x="209" y="599"/>
                  <a:pt x="216" y="585"/>
                </a:cubicBezTo>
                <a:close/>
                <a:moveTo>
                  <a:pt x="178" y="704"/>
                </a:moveTo>
                <a:lnTo>
                  <a:pt x="178" y="704"/>
                </a:lnTo>
                <a:cubicBezTo>
                  <a:pt x="177" y="706"/>
                  <a:pt x="177" y="708"/>
                  <a:pt x="176" y="710"/>
                </a:cubicBezTo>
                <a:lnTo>
                  <a:pt x="176" y="710"/>
                </a:lnTo>
                <a:lnTo>
                  <a:pt x="177" y="706"/>
                </a:lnTo>
                <a:lnTo>
                  <a:pt x="177" y="706"/>
                </a:lnTo>
                <a:cubicBezTo>
                  <a:pt x="177" y="705"/>
                  <a:pt x="178" y="704"/>
                  <a:pt x="178" y="704"/>
                </a:cubicBezTo>
                <a:close/>
                <a:moveTo>
                  <a:pt x="174" y="711"/>
                </a:moveTo>
                <a:lnTo>
                  <a:pt x="174" y="711"/>
                </a:lnTo>
                <a:cubicBezTo>
                  <a:pt x="171" y="721"/>
                  <a:pt x="167" y="730"/>
                  <a:pt x="162" y="738"/>
                </a:cubicBezTo>
                <a:cubicBezTo>
                  <a:pt x="166" y="729"/>
                  <a:pt x="170" y="720"/>
                  <a:pt x="174" y="711"/>
                </a:cubicBezTo>
                <a:close/>
                <a:moveTo>
                  <a:pt x="1024" y="0"/>
                </a:moveTo>
                <a:cubicBezTo>
                  <a:pt x="884" y="0"/>
                  <a:pt x="770" y="62"/>
                  <a:pt x="672" y="166"/>
                </a:cubicBezTo>
                <a:lnTo>
                  <a:pt x="672" y="166"/>
                </a:lnTo>
                <a:cubicBezTo>
                  <a:pt x="670" y="167"/>
                  <a:pt x="668" y="167"/>
                  <a:pt x="665" y="168"/>
                </a:cubicBezTo>
                <a:lnTo>
                  <a:pt x="665" y="168"/>
                </a:lnTo>
                <a:cubicBezTo>
                  <a:pt x="675" y="156"/>
                  <a:pt x="678" y="150"/>
                  <a:pt x="678" y="150"/>
                </a:cubicBezTo>
                <a:lnTo>
                  <a:pt x="678" y="150"/>
                </a:lnTo>
                <a:cubicBezTo>
                  <a:pt x="678" y="150"/>
                  <a:pt x="671" y="158"/>
                  <a:pt x="662" y="169"/>
                </a:cubicBezTo>
                <a:lnTo>
                  <a:pt x="662" y="169"/>
                </a:lnTo>
                <a:cubicBezTo>
                  <a:pt x="614" y="185"/>
                  <a:pt x="566" y="206"/>
                  <a:pt x="521" y="233"/>
                </a:cubicBezTo>
                <a:cubicBezTo>
                  <a:pt x="415" y="295"/>
                  <a:pt x="334" y="376"/>
                  <a:pt x="274" y="472"/>
                </a:cubicBezTo>
                <a:lnTo>
                  <a:pt x="274" y="472"/>
                </a:lnTo>
                <a:cubicBezTo>
                  <a:pt x="143" y="570"/>
                  <a:pt x="52" y="731"/>
                  <a:pt x="31" y="885"/>
                </a:cubicBezTo>
                <a:cubicBezTo>
                  <a:pt x="0" y="1121"/>
                  <a:pt x="112" y="1357"/>
                  <a:pt x="320" y="1480"/>
                </a:cubicBezTo>
                <a:cubicBezTo>
                  <a:pt x="503" y="1596"/>
                  <a:pt x="692" y="1609"/>
                  <a:pt x="902" y="1627"/>
                </a:cubicBezTo>
                <a:cubicBezTo>
                  <a:pt x="918" y="1628"/>
                  <a:pt x="934" y="1629"/>
                  <a:pt x="951" y="1629"/>
                </a:cubicBezTo>
                <a:cubicBezTo>
                  <a:pt x="1189" y="1629"/>
                  <a:pt x="1432" y="1456"/>
                  <a:pt x="1547" y="1259"/>
                </a:cubicBezTo>
                <a:cubicBezTo>
                  <a:pt x="1647" y="1086"/>
                  <a:pt x="1673" y="884"/>
                  <a:pt x="1626" y="696"/>
                </a:cubicBezTo>
                <a:lnTo>
                  <a:pt x="1626" y="696"/>
                </a:lnTo>
                <a:cubicBezTo>
                  <a:pt x="1611" y="391"/>
                  <a:pt x="1477" y="87"/>
                  <a:pt x="1142" y="14"/>
                </a:cubicBezTo>
                <a:cubicBezTo>
                  <a:pt x="1101" y="5"/>
                  <a:pt x="1061" y="0"/>
                  <a:pt x="1024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607975" y="1462050"/>
            <a:ext cx="5822700" cy="2219400"/>
          </a:xfrm>
          <a:prstGeom prst="rect">
            <a:avLst/>
          </a:prstGeom>
          <a:effectLst>
            <a:outerShdw blurRad="357188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750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8595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05050" y="3542025"/>
            <a:ext cx="28098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720000" y="566450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93250" y="3542025"/>
            <a:ext cx="29457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613100"/>
            <a:ext cx="4292700" cy="22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9327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  <a:effectLst>
            <a:outerShdw blurRad="442913" dist="19050" dir="5400000" algn="bl" rotWithShape="0">
              <a:schemeClr val="dk2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0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  <a:effectLst>
            <a:outerShdw blurRad="314325" dist="19050" dir="5400000" algn="bl" rotWithShape="0">
              <a:schemeClr val="dk2">
                <a:alpha val="5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2" hasCustomPrompt="1"/>
          </p:nvPr>
        </p:nvSpPr>
        <p:spPr>
          <a:xfrm>
            <a:off x="1704525" y="2810863"/>
            <a:ext cx="2460600" cy="729900"/>
          </a:xfrm>
          <a:prstGeom prst="rect">
            <a:avLst/>
          </a:prstGeom>
          <a:effectLst>
            <a:outerShdw blurRad="514350" dist="19050" dir="5400000" algn="bl" rotWithShape="0">
              <a:schemeClr val="dk2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72" r:id="rId14"/>
    <p:sldLayoutId id="2147483674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30483">
            <a:off x="3276740" y="1241718"/>
            <a:ext cx="6160508" cy="346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ctrTitle"/>
          </p:nvPr>
        </p:nvSpPr>
        <p:spPr>
          <a:xfrm>
            <a:off x="57755" y="1731767"/>
            <a:ext cx="5247445" cy="1556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Test </a:t>
            </a:r>
            <a:r>
              <a:rPr lang="es-ES_tradnl" sz="7200" dirty="0"/>
              <a:t>rápido</a:t>
            </a:r>
            <a:r>
              <a:rPr lang="en" sz="7200" dirty="0"/>
              <a:t> de </a:t>
            </a:r>
            <a:r>
              <a:rPr lang="en" sz="7200" dirty="0" err="1"/>
              <a:t>enfermedad</a:t>
            </a:r>
            <a:r>
              <a:rPr lang="en" sz="7200" dirty="0"/>
              <a:t> </a:t>
            </a:r>
            <a:r>
              <a:rPr lang="en" sz="7200" dirty="0" err="1"/>
              <a:t>cardíaca</a:t>
            </a:r>
            <a:endParaRPr sz="7200"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</a:t>
            </a:r>
            <a:r>
              <a:rPr lang="en" dirty="0" err="1"/>
              <a:t>Ricaurte</a:t>
            </a:r>
            <a:r>
              <a:rPr lang="en" dirty="0"/>
              <a:t> y Juan Camilo Bello</a:t>
            </a:r>
            <a:endParaRPr dirty="0"/>
          </a:p>
        </p:txBody>
      </p:sp>
      <p:sp>
        <p:nvSpPr>
          <p:cNvPr id="164" name="Google Shape;164;p34"/>
          <p:cNvSpPr/>
          <p:nvPr/>
        </p:nvSpPr>
        <p:spPr>
          <a:xfrm>
            <a:off x="57755" y="56254"/>
            <a:ext cx="6994695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Analítica Computacional para la toma de Decisiones</a:t>
            </a:r>
          </a:p>
        </p:txBody>
      </p:sp>
      <p:sp>
        <p:nvSpPr>
          <p:cNvPr id="167" name="Google Shape;167;p34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672004" y="18947"/>
            <a:ext cx="549009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689177" y="146653"/>
            <a:ext cx="5490097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Matriz</a:t>
            </a:r>
            <a:r>
              <a:rPr lang="en" dirty="0"/>
              <a:t> </a:t>
            </a:r>
            <a:r>
              <a:rPr lang="en" dirty="0" err="1"/>
              <a:t>Correlación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174BCE-1287-5F7D-4E91-8EA0A28D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91" y="815587"/>
            <a:ext cx="4722467" cy="42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ctrTitle"/>
          </p:nvPr>
        </p:nvSpPr>
        <p:spPr>
          <a:xfrm>
            <a:off x="1504525" y="2534175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 dirty="0" err="1"/>
              <a:t>Bayesiano</a:t>
            </a:r>
            <a:endParaRPr sz="10900" dirty="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867">
            <a:off x="3206630" y="672532"/>
            <a:ext cx="6222082" cy="349993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endParaRPr dirty="0"/>
          </a:p>
        </p:txBody>
      </p:sp>
      <p:sp>
        <p:nvSpPr>
          <p:cNvPr id="428" name="Google Shape;428;p47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431" name="Google Shape;431;p47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12631C5C-E215-77DA-8EDA-81312AA65E07}"/>
              </a:ext>
            </a:extLst>
          </p:cNvPr>
          <p:cNvSpPr/>
          <p:nvPr/>
        </p:nvSpPr>
        <p:spPr>
          <a:xfrm>
            <a:off x="179629" y="1428318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3;p41">
            <a:extLst>
              <a:ext uri="{FF2B5EF4-FFF2-40B4-BE49-F238E27FC236}">
                <a16:creationId xmlns:a16="http://schemas.microsoft.com/office/drawing/2014/main" id="{CBBDE269-9045-D7FE-5789-553195E54D32}"/>
              </a:ext>
            </a:extLst>
          </p:cNvPr>
          <p:cNvSpPr txBox="1">
            <a:spLocks/>
          </p:cNvSpPr>
          <p:nvPr/>
        </p:nvSpPr>
        <p:spPr>
          <a:xfrm>
            <a:off x="461427" y="1758784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>
            <a:off x="720000" y="436500"/>
            <a:ext cx="40413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7295844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primer acercamiento…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8A60D-A1D6-A271-665D-09F71A224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7" y="1455465"/>
            <a:ext cx="5317228" cy="33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10;p46">
            <a:extLst>
              <a:ext uri="{FF2B5EF4-FFF2-40B4-BE49-F238E27FC236}">
                <a16:creationId xmlns:a16="http://schemas.microsoft.com/office/drawing/2014/main" id="{F10D7084-7E64-FC4E-F3B8-1127B62B4CC1}"/>
              </a:ext>
            </a:extLst>
          </p:cNvPr>
          <p:cNvSpPr txBox="1">
            <a:spLocks/>
          </p:cNvSpPr>
          <p:nvPr/>
        </p:nvSpPr>
        <p:spPr>
          <a:xfrm>
            <a:off x="449036" y="2152557"/>
            <a:ext cx="2408465" cy="2215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CO" dirty="0">
                <a:solidFill>
                  <a:schemeClr val="bg2"/>
                </a:solidFill>
              </a:rPr>
              <a:t>Condujimos una entrevista con el fin de comprender de que manera dirigir nuestra investigación y obtuvimos los siguientes </a:t>
            </a:r>
            <a:r>
              <a:rPr lang="es-CO" dirty="0" err="1">
                <a:solidFill>
                  <a:schemeClr val="bg2"/>
                </a:solidFill>
              </a:rPr>
              <a:t>insights</a:t>
            </a:r>
            <a:r>
              <a:rPr lang="es-CO" dirty="0">
                <a:solidFill>
                  <a:schemeClr val="bg2"/>
                </a:solidFill>
              </a:rPr>
              <a:t> para nuestro proyecto…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2957660" y="119274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494151" y="307991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modelo</a:t>
            </a:r>
            <a:endParaRPr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5084386" y="631741"/>
            <a:ext cx="400630" cy="80100"/>
            <a:chOff x="7956593" y="610725"/>
            <a:chExt cx="400630" cy="80100"/>
          </a:xfrm>
        </p:grpSpPr>
        <p:sp>
          <p:nvSpPr>
            <p:cNvPr id="390" name="Google Shape;390;p44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0AC660A-6C13-BE8A-A720-8FE060FD4BB2}"/>
              </a:ext>
            </a:extLst>
          </p:cNvPr>
          <p:cNvSpPr/>
          <p:nvPr/>
        </p:nvSpPr>
        <p:spPr>
          <a:xfrm>
            <a:off x="6641136" y="342892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EXANG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B3BA0-DB55-9AE3-8126-8F55D9EF28FE}"/>
              </a:ext>
            </a:extLst>
          </p:cNvPr>
          <p:cNvCxnSpPr>
            <a:cxnSpLocks/>
            <a:stCxn id="29" idx="5"/>
            <a:endCxn id="25" idx="2"/>
          </p:cNvCxnSpPr>
          <p:nvPr/>
        </p:nvCxnSpPr>
        <p:spPr>
          <a:xfrm>
            <a:off x="6132657" y="3319038"/>
            <a:ext cx="508479" cy="6572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6BC623B-AF4D-E8AD-9254-E694224029C8}"/>
              </a:ext>
            </a:extLst>
          </p:cNvPr>
          <p:cNvSpPr/>
          <p:nvPr/>
        </p:nvSpPr>
        <p:spPr>
          <a:xfrm>
            <a:off x="6641136" y="1348088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CP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0D5189-CF9D-C089-5539-8B59B18B4548}"/>
              </a:ext>
            </a:extLst>
          </p:cNvPr>
          <p:cNvCxnSpPr>
            <a:cxnSpLocks/>
            <a:stCxn id="29" idx="7"/>
            <a:endCxn id="27" idx="2"/>
          </p:cNvCxnSpPr>
          <p:nvPr/>
        </p:nvCxnSpPr>
        <p:spPr>
          <a:xfrm flipV="1">
            <a:off x="6132657" y="1895413"/>
            <a:ext cx="508479" cy="6495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866CB66-5E9B-2B9A-1BEA-C3C5D0F86797}"/>
              </a:ext>
            </a:extLst>
          </p:cNvPr>
          <p:cNvSpPr/>
          <p:nvPr/>
        </p:nvSpPr>
        <p:spPr>
          <a:xfrm>
            <a:off x="5129636" y="2384696"/>
            <a:ext cx="1175112" cy="10946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NUM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FC0313-9F33-42A2-86F2-33E6604A6327}"/>
              </a:ext>
            </a:extLst>
          </p:cNvPr>
          <p:cNvSpPr/>
          <p:nvPr/>
        </p:nvSpPr>
        <p:spPr>
          <a:xfrm>
            <a:off x="740196" y="1406131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SEX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F4FA-A593-A4D0-00EE-C9437AA440A1}"/>
              </a:ext>
            </a:extLst>
          </p:cNvPr>
          <p:cNvCxnSpPr>
            <a:cxnSpLocks/>
            <a:stCxn id="30" idx="6"/>
            <a:endCxn id="352" idx="1"/>
          </p:cNvCxnSpPr>
          <p:nvPr/>
        </p:nvCxnSpPr>
        <p:spPr>
          <a:xfrm>
            <a:off x="1915308" y="1953456"/>
            <a:ext cx="1432798" cy="206744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D212BFA7-2621-C27E-E357-2CEDEBD6E877}"/>
              </a:ext>
            </a:extLst>
          </p:cNvPr>
          <p:cNvSpPr/>
          <p:nvPr/>
        </p:nvSpPr>
        <p:spPr>
          <a:xfrm>
            <a:off x="3176015" y="3860593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TRESTBPS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8092BFCB-F70C-8005-B281-432CEACA846B}"/>
              </a:ext>
            </a:extLst>
          </p:cNvPr>
          <p:cNvSpPr/>
          <p:nvPr/>
        </p:nvSpPr>
        <p:spPr>
          <a:xfrm>
            <a:off x="3369099" y="2384696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CHOL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D9FB01B4-872B-1BE0-C527-BF2EA85F1574}"/>
              </a:ext>
            </a:extLst>
          </p:cNvPr>
          <p:cNvSpPr/>
          <p:nvPr/>
        </p:nvSpPr>
        <p:spPr>
          <a:xfrm>
            <a:off x="3129216" y="1025308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FBS</a:t>
            </a:r>
          </a:p>
        </p:txBody>
      </p: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E3A98C20-6AA2-01FD-9C06-FA7BD57D6AB1}"/>
              </a:ext>
            </a:extLst>
          </p:cNvPr>
          <p:cNvCxnSpPr>
            <a:cxnSpLocks/>
            <a:stCxn id="30" idx="6"/>
            <a:endCxn id="353" idx="2"/>
          </p:cNvCxnSpPr>
          <p:nvPr/>
        </p:nvCxnSpPr>
        <p:spPr>
          <a:xfrm>
            <a:off x="1915308" y="1953456"/>
            <a:ext cx="1453791" cy="9785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1F03AF3C-B3EC-BD21-B633-EB5777554AEE}"/>
              </a:ext>
            </a:extLst>
          </p:cNvPr>
          <p:cNvCxnSpPr>
            <a:cxnSpLocks/>
            <a:stCxn id="30" idx="6"/>
            <a:endCxn id="354" idx="2"/>
          </p:cNvCxnSpPr>
          <p:nvPr/>
        </p:nvCxnSpPr>
        <p:spPr>
          <a:xfrm flipV="1">
            <a:off x="1915308" y="1572633"/>
            <a:ext cx="1213908" cy="3808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66C055DD-09A4-7B39-775A-D9F46305E011}"/>
              </a:ext>
            </a:extLst>
          </p:cNvPr>
          <p:cNvSpPr/>
          <p:nvPr/>
        </p:nvSpPr>
        <p:spPr>
          <a:xfrm>
            <a:off x="740196" y="342892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AGE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6D954D4-47B4-6E63-D729-1D5B31A17B89}"/>
              </a:ext>
            </a:extLst>
          </p:cNvPr>
          <p:cNvCxnSpPr>
            <a:cxnSpLocks/>
            <a:stCxn id="354" idx="6"/>
            <a:endCxn id="29" idx="2"/>
          </p:cNvCxnSpPr>
          <p:nvPr/>
        </p:nvCxnSpPr>
        <p:spPr>
          <a:xfrm>
            <a:off x="4304328" y="1572633"/>
            <a:ext cx="825308" cy="135938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95679739-4426-3DBD-EACB-F0579D3F4123}"/>
              </a:ext>
            </a:extLst>
          </p:cNvPr>
          <p:cNvCxnSpPr>
            <a:cxnSpLocks/>
            <a:stCxn id="354" idx="6"/>
            <a:endCxn id="29" idx="2"/>
          </p:cNvCxnSpPr>
          <p:nvPr/>
        </p:nvCxnSpPr>
        <p:spPr>
          <a:xfrm>
            <a:off x="4304328" y="1572633"/>
            <a:ext cx="825308" cy="135938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84D48D-8A74-F291-8CDA-95913E8F1E73}"/>
              </a:ext>
            </a:extLst>
          </p:cNvPr>
          <p:cNvCxnSpPr>
            <a:cxnSpLocks/>
            <a:stCxn id="353" idx="6"/>
            <a:endCxn id="29" idx="2"/>
          </p:cNvCxnSpPr>
          <p:nvPr/>
        </p:nvCxnSpPr>
        <p:spPr>
          <a:xfrm>
            <a:off x="4544211" y="2932021"/>
            <a:ext cx="5854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F72637E-5DC4-A9AA-A3F0-2B867C25E049}"/>
              </a:ext>
            </a:extLst>
          </p:cNvPr>
          <p:cNvCxnSpPr>
            <a:cxnSpLocks/>
            <a:stCxn id="353" idx="6"/>
            <a:endCxn id="29" idx="2"/>
          </p:cNvCxnSpPr>
          <p:nvPr/>
        </p:nvCxnSpPr>
        <p:spPr>
          <a:xfrm>
            <a:off x="4544211" y="2932021"/>
            <a:ext cx="5854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785CFCB-EFD7-1F9F-6974-44C4BAE6B8FD}"/>
              </a:ext>
            </a:extLst>
          </p:cNvPr>
          <p:cNvCxnSpPr>
            <a:cxnSpLocks/>
            <a:stCxn id="352" idx="6"/>
            <a:endCxn id="29" idx="2"/>
          </p:cNvCxnSpPr>
          <p:nvPr/>
        </p:nvCxnSpPr>
        <p:spPr>
          <a:xfrm flipV="1">
            <a:off x="4351127" y="2932021"/>
            <a:ext cx="778509" cy="14758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9D63B32E-E8A0-1DE5-44AC-04997CA59C1F}"/>
              </a:ext>
            </a:extLst>
          </p:cNvPr>
          <p:cNvCxnSpPr>
            <a:cxnSpLocks/>
            <a:stCxn id="352" idx="6"/>
            <a:endCxn id="29" idx="2"/>
          </p:cNvCxnSpPr>
          <p:nvPr/>
        </p:nvCxnSpPr>
        <p:spPr>
          <a:xfrm flipV="1">
            <a:off x="4351127" y="2932021"/>
            <a:ext cx="778509" cy="14758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EAA3A915-C09E-492C-1880-889B2865A06A}"/>
              </a:ext>
            </a:extLst>
          </p:cNvPr>
          <p:cNvCxnSpPr>
            <a:cxnSpLocks/>
            <a:stCxn id="357" idx="6"/>
            <a:endCxn id="354" idx="3"/>
          </p:cNvCxnSpPr>
          <p:nvPr/>
        </p:nvCxnSpPr>
        <p:spPr>
          <a:xfrm flipV="1">
            <a:off x="1915308" y="1959650"/>
            <a:ext cx="1385999" cy="20166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753C6866-D14D-F2BC-48F6-7A69997DE43C}"/>
              </a:ext>
            </a:extLst>
          </p:cNvPr>
          <p:cNvCxnSpPr>
            <a:cxnSpLocks/>
            <a:stCxn id="357" idx="6"/>
            <a:endCxn id="353" idx="2"/>
          </p:cNvCxnSpPr>
          <p:nvPr/>
        </p:nvCxnSpPr>
        <p:spPr>
          <a:xfrm flipV="1">
            <a:off x="1915308" y="2932021"/>
            <a:ext cx="1453791" cy="10442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F01E0035-B8D1-0F65-B2C8-12EB9853810B}"/>
              </a:ext>
            </a:extLst>
          </p:cNvPr>
          <p:cNvCxnSpPr>
            <a:cxnSpLocks/>
            <a:stCxn id="357" idx="6"/>
            <a:endCxn id="352" idx="2"/>
          </p:cNvCxnSpPr>
          <p:nvPr/>
        </p:nvCxnSpPr>
        <p:spPr>
          <a:xfrm>
            <a:off x="1915308" y="3976254"/>
            <a:ext cx="1260707" cy="4316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/>
          <p:nvPr/>
        </p:nvSpPr>
        <p:spPr>
          <a:xfrm>
            <a:off x="1559975" y="2716413"/>
            <a:ext cx="27495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3">
            <a:alphaModFix/>
          </a:blip>
          <a:srcRect l="39766"/>
          <a:stretch/>
        </p:blipFill>
        <p:spPr>
          <a:xfrm rot="-4926226">
            <a:off x="2489224" y="475095"/>
            <a:ext cx="5138027" cy="479831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5"/>
          <p:cNvSpPr/>
          <p:nvPr/>
        </p:nvSpPr>
        <p:spPr>
          <a:xfrm>
            <a:off x="4458375" y="2716413"/>
            <a:ext cx="31257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55"/>
          <p:cNvSpPr txBox="1">
            <a:spLocks noGrp="1"/>
          </p:cNvSpPr>
          <p:nvPr>
            <p:ph type="title" idx="4294967295"/>
          </p:nvPr>
        </p:nvSpPr>
        <p:spPr>
          <a:xfrm>
            <a:off x="317025" y="525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667" name="Google Shape;667;p55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669" name="Google Shape;669;p55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Producto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670" name="Google Shape;670;p55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Tablero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Dash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</a:t>
            </a:r>
            <a:r>
              <a:rPr lang="en" dirty="0" err="1"/>
              <a:t>rápido</a:t>
            </a:r>
            <a:r>
              <a:rPr lang="en" dirty="0"/>
              <a:t> de </a:t>
            </a:r>
            <a:r>
              <a:rPr lang="en" dirty="0" err="1"/>
              <a:t>enfermedad</a:t>
            </a:r>
            <a:r>
              <a:rPr lang="en" dirty="0"/>
              <a:t> </a:t>
            </a:r>
            <a:r>
              <a:rPr lang="en" dirty="0" err="1"/>
              <a:t>cardíaca</a:t>
            </a: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A4225216-3FA7-2F3B-CF66-6A47F498D206}"/>
              </a:ext>
            </a:extLst>
          </p:cNvPr>
          <p:cNvSpPr txBox="1">
            <a:spLocks/>
          </p:cNvSpPr>
          <p:nvPr/>
        </p:nvSpPr>
        <p:spPr>
          <a:xfrm>
            <a:off x="1989301" y="2980326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 amt="20000"/>
          </a:blip>
          <a:srcRect l="35608"/>
          <a:stretch/>
        </p:blipFill>
        <p:spPr>
          <a:xfrm rot="5400000" flipH="1">
            <a:off x="5978740" y="723938"/>
            <a:ext cx="4949176" cy="43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9BE99-7757-4FA7-5A92-DE276D61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64" y="31154"/>
            <a:ext cx="5008436" cy="5112346"/>
          </a:xfrm>
          <a:prstGeom prst="rect">
            <a:avLst/>
          </a:prstGeom>
        </p:spPr>
      </p:pic>
      <p:sp>
        <p:nvSpPr>
          <p:cNvPr id="411" name="Google Shape;411;p46"/>
          <p:cNvSpPr/>
          <p:nvPr/>
        </p:nvSpPr>
        <p:spPr>
          <a:xfrm>
            <a:off x="6723958" y="16790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TRESTBPS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6783700" y="281258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EXANG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70664" y="6107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6473736" y="6908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SEX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389764" y="1600904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CP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8030093" y="610725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90671" y="37872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CHOL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4EE7A109-852B-7A75-223C-5D55C9BA0A35}"/>
              </a:ext>
            </a:extLst>
          </p:cNvPr>
          <p:cNvSpPr/>
          <p:nvPr/>
        </p:nvSpPr>
        <p:spPr>
          <a:xfrm>
            <a:off x="6727651" y="4043052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FBS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A4AB05-F1D8-4BC1-D870-B2352771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61" y="3043"/>
            <a:ext cx="7353678" cy="5137414"/>
          </a:xfrm>
          <a:prstGeom prst="rect">
            <a:avLst/>
          </a:prstGeom>
        </p:spPr>
      </p:pic>
      <p:sp>
        <p:nvSpPr>
          <p:cNvPr id="4" name="Google Shape;413;p46">
            <a:extLst>
              <a:ext uri="{FF2B5EF4-FFF2-40B4-BE49-F238E27FC236}">
                <a16:creationId xmlns:a16="http://schemas.microsoft.com/office/drawing/2014/main" id="{D23C897D-C407-C446-D5F8-73D1885A1384}"/>
              </a:ext>
            </a:extLst>
          </p:cNvPr>
          <p:cNvSpPr/>
          <p:nvPr/>
        </p:nvSpPr>
        <p:spPr>
          <a:xfrm>
            <a:off x="5249636" y="88211"/>
            <a:ext cx="2547257" cy="67106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Probabilidad mayor al 50% de tener complicaciones cardiacas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413;p46">
            <a:extLst>
              <a:ext uri="{FF2B5EF4-FFF2-40B4-BE49-F238E27FC236}">
                <a16:creationId xmlns:a16="http://schemas.microsoft.com/office/drawing/2014/main" id="{55A33BA7-CD04-D918-F1B9-BEA57F8DAF9C}"/>
              </a:ext>
            </a:extLst>
          </p:cNvPr>
          <p:cNvSpPr/>
          <p:nvPr/>
        </p:nvSpPr>
        <p:spPr>
          <a:xfrm>
            <a:off x="0" y="495862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413;p46">
            <a:extLst>
              <a:ext uri="{FF2B5EF4-FFF2-40B4-BE49-F238E27FC236}">
                <a16:creationId xmlns:a16="http://schemas.microsoft.com/office/drawing/2014/main" id="{EE16C363-AD62-5A0E-F0D3-0737026CE5F2}"/>
              </a:ext>
            </a:extLst>
          </p:cNvPr>
          <p:cNvSpPr/>
          <p:nvPr/>
        </p:nvSpPr>
        <p:spPr>
          <a:xfrm>
            <a:off x="6708321" y="1022694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 Inducida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413;p46">
            <a:extLst>
              <a:ext uri="{FF2B5EF4-FFF2-40B4-BE49-F238E27FC236}">
                <a16:creationId xmlns:a16="http://schemas.microsoft.com/office/drawing/2014/main" id="{C7A977A5-87BE-CD3C-21F9-6FC53D791673}"/>
              </a:ext>
            </a:extLst>
          </p:cNvPr>
          <p:cNvSpPr/>
          <p:nvPr/>
        </p:nvSpPr>
        <p:spPr>
          <a:xfrm>
            <a:off x="845722" y="1983359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Grafico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413;p46">
            <a:extLst>
              <a:ext uri="{FF2B5EF4-FFF2-40B4-BE49-F238E27FC236}">
                <a16:creationId xmlns:a16="http://schemas.microsoft.com/office/drawing/2014/main" id="{14A5802B-16E8-8970-51EB-A9AB0B9AD79D}"/>
              </a:ext>
            </a:extLst>
          </p:cNvPr>
          <p:cNvSpPr/>
          <p:nvPr/>
        </p:nvSpPr>
        <p:spPr>
          <a:xfrm>
            <a:off x="3986894" y="1991671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el nivel de colesterol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413;p46">
            <a:extLst>
              <a:ext uri="{FF2B5EF4-FFF2-40B4-BE49-F238E27FC236}">
                <a16:creationId xmlns:a16="http://schemas.microsoft.com/office/drawing/2014/main" id="{4275A8AA-BD80-F2A0-8195-F0889E39691B}"/>
              </a:ext>
            </a:extLst>
          </p:cNvPr>
          <p:cNvSpPr/>
          <p:nvPr/>
        </p:nvSpPr>
        <p:spPr>
          <a:xfrm>
            <a:off x="6964137" y="308157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los niveles de azucar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13;p46">
            <a:extLst>
              <a:ext uri="{FF2B5EF4-FFF2-40B4-BE49-F238E27FC236}">
                <a16:creationId xmlns:a16="http://schemas.microsoft.com/office/drawing/2014/main" id="{D2B39714-4D98-D3DE-A46C-8D4BE0E2624A}"/>
              </a:ext>
            </a:extLst>
          </p:cNvPr>
          <p:cNvSpPr/>
          <p:nvPr/>
        </p:nvSpPr>
        <p:spPr>
          <a:xfrm>
            <a:off x="4223658" y="424371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Presion en valores normales, sin recomendaciones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0910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DC36B3-6303-9AD1-DD14-F17ACD61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-43053"/>
            <a:ext cx="9280434" cy="5295167"/>
          </a:xfrm>
          <a:prstGeom prst="rect">
            <a:avLst/>
          </a:prstGeom>
        </p:spPr>
      </p:pic>
      <p:sp>
        <p:nvSpPr>
          <p:cNvPr id="13" name="Google Shape;179;p35">
            <a:extLst>
              <a:ext uri="{FF2B5EF4-FFF2-40B4-BE49-F238E27FC236}">
                <a16:creationId xmlns:a16="http://schemas.microsoft.com/office/drawing/2014/main" id="{E15B68FC-7DF2-8140-E76A-4DA5E2E3AC84}"/>
              </a:ext>
            </a:extLst>
          </p:cNvPr>
          <p:cNvSpPr/>
          <p:nvPr/>
        </p:nvSpPr>
        <p:spPr>
          <a:xfrm>
            <a:off x="3879578" y="2011332"/>
            <a:ext cx="4864371" cy="160544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Este es el reporte recibido por un paciente que no presenta ningun tipo de dolor en el pecho y tiene todos sus signos vitales dentro de los valores normales.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/>
          <p:nvPr/>
        </p:nvSpPr>
        <p:spPr>
          <a:xfrm>
            <a:off x="720000" y="3435250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20000" y="186312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4759400" y="3435250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5633000" y="3435250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593600" y="3435250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4759400" y="186312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5633000" y="186312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593600" y="186312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720000" y="436500"/>
            <a:ext cx="5154600" cy="7884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7745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Descripción</a:t>
            </a:r>
            <a:r>
              <a:rPr lang="en" sz="2800" dirty="0"/>
              <a:t> General</a:t>
            </a:r>
            <a:endParaRPr sz="2800"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Tabla</a:t>
            </a:r>
            <a:r>
              <a:rPr lang="en" sz="4800" dirty="0"/>
              <a:t> de </a:t>
            </a:r>
            <a:r>
              <a:rPr lang="en" sz="4800" dirty="0" err="1"/>
              <a:t>contenido</a:t>
            </a:r>
            <a:endParaRPr sz="4800"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 idx="2"/>
          </p:nvPr>
        </p:nvSpPr>
        <p:spPr>
          <a:xfrm>
            <a:off x="7200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</a:t>
            </a: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4"/>
          </p:nvPr>
        </p:nvSpPr>
        <p:spPr>
          <a:xfrm>
            <a:off x="58139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6"/>
          </p:nvPr>
        </p:nvSpPr>
        <p:spPr>
          <a:xfrm>
            <a:off x="47594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7"/>
          </p:nvPr>
        </p:nvSpPr>
        <p:spPr>
          <a:xfrm>
            <a:off x="17745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Modelos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9"/>
          </p:nvPr>
        </p:nvSpPr>
        <p:spPr>
          <a:xfrm>
            <a:off x="7200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.3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3"/>
          </p:nvPr>
        </p:nvSpPr>
        <p:spPr>
          <a:xfrm>
            <a:off x="58139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Producto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15"/>
          </p:nvPr>
        </p:nvSpPr>
        <p:spPr>
          <a:xfrm>
            <a:off x="47594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43680">
            <a:off x="3740643" y="1038201"/>
            <a:ext cx="7243630" cy="4074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315035" y="1988875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ctrTitle"/>
          </p:nvPr>
        </p:nvSpPr>
        <p:spPr>
          <a:xfrm>
            <a:off x="2114735" y="1457488"/>
            <a:ext cx="5822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Descripción</a:t>
            </a:r>
            <a:r>
              <a:rPr lang="en" dirty="0"/>
              <a:t> General</a:t>
            </a:r>
            <a:endParaRPr dirty="0"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Definir</a:t>
            </a:r>
            <a:r>
              <a:rPr lang="en" dirty="0"/>
              <a:t> </a:t>
            </a:r>
            <a:r>
              <a:rPr lang="en" dirty="0" err="1"/>
              <a:t>usuario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268" name="Google Shape;268;p39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  <a:endParaRPr sz="11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 idx="2"/>
          </p:nvPr>
        </p:nvSpPr>
        <p:spPr>
          <a:xfrm>
            <a:off x="519785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1199405" y="590354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Objetivo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764951" y="2232542"/>
            <a:ext cx="2955240" cy="1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Desarrollar un producto de analítica de datos para la predicción de enfermedades cardíacas.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235;p77">
            <a:extLst>
              <a:ext uri="{FF2B5EF4-FFF2-40B4-BE49-F238E27FC236}">
                <a16:creationId xmlns:a16="http://schemas.microsoft.com/office/drawing/2014/main" id="{16F185B5-13E2-0B3E-FBED-B12124A06817}"/>
              </a:ext>
            </a:extLst>
          </p:cNvPr>
          <p:cNvSpPr/>
          <p:nvPr/>
        </p:nvSpPr>
        <p:spPr>
          <a:xfrm>
            <a:off x="397113" y="2331457"/>
            <a:ext cx="1183944" cy="96116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4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Usuario</a:t>
            </a:r>
            <a:r>
              <a:rPr lang="en" sz="5400" dirty="0"/>
              <a:t> final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Se busca prestar una asistencia virtual a pacientes entre 29 y 77 años que  deseen realizarse un pre diagnostico en casa para enfermedad cardíaca.</a:t>
            </a:r>
          </a:p>
        </p:txBody>
      </p:sp>
      <p:sp>
        <p:nvSpPr>
          <p:cNvPr id="247" name="Google Shape;247;p38"/>
          <p:cNvSpPr/>
          <p:nvPr/>
        </p:nvSpPr>
        <p:spPr>
          <a:xfrm>
            <a:off x="720000" y="4278300"/>
            <a:ext cx="35958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chemeClr val="accent6"/>
                </a:solidFill>
              </a:rPr>
              <a:t>Instancia 0 antes de ir al médico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99728">
            <a:off x="3627802" y="1685199"/>
            <a:ext cx="7960171" cy="447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/>
          <p:nvPr/>
        </p:nvSpPr>
        <p:spPr>
          <a:xfrm>
            <a:off x="3064248" y="2948466"/>
            <a:ext cx="38490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3012600" y="3051964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—Mark Twain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064248" y="1405928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“Data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like</a:t>
            </a:r>
            <a:r>
              <a:rPr lang="es-CO" dirty="0"/>
              <a:t> </a:t>
            </a:r>
            <a:r>
              <a:rPr lang="es-CO" dirty="0" err="1"/>
              <a:t>garbage</a:t>
            </a:r>
            <a:r>
              <a:rPr lang="es-CO" dirty="0"/>
              <a:t>.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know</a:t>
            </a:r>
            <a:r>
              <a:rPr lang="es-CO" dirty="0"/>
              <a:t> </a:t>
            </a:r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are </a:t>
            </a:r>
            <a:r>
              <a:rPr lang="es-CO" dirty="0" err="1"/>
              <a:t>doing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do </a:t>
            </a:r>
            <a:r>
              <a:rPr lang="es-CO" dirty="0" err="1"/>
              <a:t>with</a:t>
            </a:r>
            <a:r>
              <a:rPr lang="es-CO" dirty="0"/>
              <a:t> 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collect</a:t>
            </a:r>
            <a:r>
              <a:rPr lang="es-CO" dirty="0"/>
              <a:t>.”</a:t>
            </a:r>
          </a:p>
        </p:txBody>
      </p:sp>
      <p:sp>
        <p:nvSpPr>
          <p:cNvPr id="315" name="Google Shape;315;p41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D0D47473-B76F-9005-54D1-EB8BC32019D5}"/>
              </a:ext>
            </a:extLst>
          </p:cNvPr>
          <p:cNvSpPr/>
          <p:nvPr/>
        </p:nvSpPr>
        <p:spPr>
          <a:xfrm>
            <a:off x="428023" y="1283867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EFE1871D-A9FB-F30C-EF4C-A942A8FB016A}"/>
              </a:ext>
            </a:extLst>
          </p:cNvPr>
          <p:cNvSpPr txBox="1">
            <a:spLocks/>
          </p:cNvSpPr>
          <p:nvPr/>
        </p:nvSpPr>
        <p:spPr>
          <a:xfrm>
            <a:off x="709821" y="1614333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.2</a:t>
            </a:r>
          </a:p>
        </p:txBody>
      </p:sp>
      <p:sp>
        <p:nvSpPr>
          <p:cNvPr id="5" name="Google Shape;266;p39">
            <a:extLst>
              <a:ext uri="{FF2B5EF4-FFF2-40B4-BE49-F238E27FC236}">
                <a16:creationId xmlns:a16="http://schemas.microsoft.com/office/drawing/2014/main" id="{453DACEF-0817-C726-EFE6-F8A6A94C9B9D}"/>
              </a:ext>
            </a:extLst>
          </p:cNvPr>
          <p:cNvSpPr txBox="1">
            <a:spLocks/>
          </p:cNvSpPr>
          <p:nvPr/>
        </p:nvSpPr>
        <p:spPr>
          <a:xfrm>
            <a:off x="83914" y="2819393"/>
            <a:ext cx="2738572" cy="94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>
                <a:solidFill>
                  <a:schemeClr val="accent6"/>
                </a:solidFill>
              </a:rPr>
              <a:t>Datos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720000" y="108488"/>
            <a:ext cx="6932700" cy="6812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ctrTitle"/>
          </p:nvPr>
        </p:nvSpPr>
        <p:spPr>
          <a:xfrm>
            <a:off x="904307" y="17810"/>
            <a:ext cx="6932700" cy="862575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r>
              <a:rPr lang="en" sz="4000" dirty="0" err="1"/>
              <a:t>Datos</a:t>
            </a:r>
            <a:br>
              <a:rPr lang="en" dirty="0"/>
            </a:br>
            <a:r>
              <a:rPr lang="es-CO" sz="2000" dirty="0"/>
              <a:t>Universidad de California en Irvine </a:t>
            </a:r>
            <a:endParaRPr sz="2000" dirty="0"/>
          </a:p>
        </p:txBody>
      </p:sp>
      <p:sp>
        <p:nvSpPr>
          <p:cNvPr id="14" name="Google Shape;195;p36">
            <a:extLst>
              <a:ext uri="{FF2B5EF4-FFF2-40B4-BE49-F238E27FC236}">
                <a16:creationId xmlns:a16="http://schemas.microsoft.com/office/drawing/2014/main" id="{7CF02304-1B75-7C9E-C686-5F18644829B5}"/>
              </a:ext>
            </a:extLst>
          </p:cNvPr>
          <p:cNvSpPr/>
          <p:nvPr/>
        </p:nvSpPr>
        <p:spPr>
          <a:xfrm>
            <a:off x="904307" y="3476439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Análisis exploratorio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98;p36">
            <a:extLst>
              <a:ext uri="{FF2B5EF4-FFF2-40B4-BE49-F238E27FC236}">
                <a16:creationId xmlns:a16="http://schemas.microsoft.com/office/drawing/2014/main" id="{F3490688-4B83-6ADD-42AB-14B8A90431BB}"/>
              </a:ext>
            </a:extLst>
          </p:cNvPr>
          <p:cNvSpPr/>
          <p:nvPr/>
        </p:nvSpPr>
        <p:spPr>
          <a:xfrm>
            <a:off x="904307" y="1574812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Adquisición y limpieza de los datos 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AC9CCE4B-C1D2-182B-C157-03899B2EB9C4}"/>
              </a:ext>
            </a:extLst>
          </p:cNvPr>
          <p:cNvSpPr/>
          <p:nvPr/>
        </p:nvSpPr>
        <p:spPr>
          <a:xfrm>
            <a:off x="4370657" y="1170878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los tipos de valores en cada columna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caracteres no numéricos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valores nulos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Eliminar valores que no se puedan usar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Verificar nuevamente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4925E40-5ECD-15CD-0054-627086C26840}"/>
              </a:ext>
            </a:extLst>
          </p:cNvPr>
          <p:cNvSpPr/>
          <p:nvPr/>
        </p:nvSpPr>
        <p:spPr>
          <a:xfrm>
            <a:off x="4370657" y="3072505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Comprensión de las variables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Encontrar valores teóricos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Estadísticas descriptivas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Visualizaciones gráficas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Correlación entre las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88288" y="29792"/>
            <a:ext cx="4963442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2270" y="93645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y </a:t>
            </a:r>
            <a:r>
              <a:rPr lang="en" dirty="0" err="1"/>
              <a:t>datos</a:t>
            </a:r>
            <a:r>
              <a:rPr lang="en" dirty="0"/>
              <a:t> …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3338D3-4E0D-3088-8D91-6947466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" y="0"/>
            <a:ext cx="1299316" cy="5143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06E93B-4642-C365-E9A6-F0828329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00" y="21618"/>
            <a:ext cx="1333166" cy="5143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D1672C-B87E-9819-CBAE-70D946DF0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50" y="3830897"/>
            <a:ext cx="2448000" cy="12888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2C8BD8-29E5-DD46-5DFB-7E5BAC21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602" y="3889202"/>
            <a:ext cx="2418999" cy="12305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4296464-C129-AB1D-3EF6-22C138C26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75" y="3889202"/>
            <a:ext cx="2448000" cy="123268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5C593F0-57F0-7434-0624-076971CC9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51" y="749952"/>
            <a:ext cx="3356209" cy="29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16723" y="29792"/>
            <a:ext cx="503500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3238" y="157498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Tabla</a:t>
            </a:r>
            <a:r>
              <a:rPr lang="en" dirty="0"/>
              <a:t> </a:t>
            </a:r>
            <a:r>
              <a:rPr lang="en" dirty="0" err="1"/>
              <a:t>analísis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35333-FF39-B21A-4C59-BF64C533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12"/>
            <a:ext cx="7772400" cy="34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0421"/>
      </p:ext>
    </p:extLst>
  </p:cSld>
  <p:clrMapOvr>
    <a:masterClrMapping/>
  </p:clrMapOvr>
</p:sld>
</file>

<file path=ppt/theme/theme1.xml><?xml version="1.0" encoding="utf-8"?>
<a:theme xmlns:a="http://schemas.openxmlformats.org/drawingml/2006/main" name="Private Clinic by Slidesgo">
  <a:themeElements>
    <a:clrScheme name="Simple Light">
      <a:dk1>
        <a:srgbClr val="FFFBF9"/>
      </a:dk1>
      <a:lt1>
        <a:srgbClr val="D9DEFC"/>
      </a:lt1>
      <a:dk2>
        <a:srgbClr val="0B1EB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1E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331</Words>
  <Application>Microsoft Macintosh PowerPoint</Application>
  <PresentationFormat>Presentación en pantalla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Poppins</vt:lpstr>
      <vt:lpstr>Nunito Light</vt:lpstr>
      <vt:lpstr>Darker Grotesque</vt:lpstr>
      <vt:lpstr>Private Clinic by Slidesgo</vt:lpstr>
      <vt:lpstr>Test rápido de enfermedad cardíaca</vt:lpstr>
      <vt:lpstr>Descripción General</vt:lpstr>
      <vt:lpstr>Descripción General</vt:lpstr>
      <vt:lpstr>Objetivo</vt:lpstr>
      <vt:lpstr>Usuario final</vt:lpstr>
      <vt:lpstr>—Mark Twain</vt:lpstr>
      <vt:lpstr>Datos Universidad de California en Irvine </vt:lpstr>
      <vt:lpstr>Datos y datos …</vt:lpstr>
      <vt:lpstr>Tabla analísis</vt:lpstr>
      <vt:lpstr>Matriz Correlación</vt:lpstr>
      <vt:lpstr>Bayesiano</vt:lpstr>
      <vt:lpstr>Un primer acercamiento…</vt:lpstr>
      <vt:lpstr>Nuestro modelo</vt:lpstr>
      <vt:lpstr>Patient satisfaction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#Private Clinic</dc:title>
  <cp:lastModifiedBy>Juan Camilo Bello Merlano</cp:lastModifiedBy>
  <cp:revision>4</cp:revision>
  <dcterms:modified xsi:type="dcterms:W3CDTF">2023-05-02T13:42:11Z</dcterms:modified>
</cp:coreProperties>
</file>